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52"/>
  </p:notesMasterIdLst>
  <p:handoutMasterIdLst>
    <p:handoutMasterId r:id="rId53"/>
  </p:handoutMasterIdLst>
  <p:sldIdLst>
    <p:sldId id="256" r:id="rId2"/>
    <p:sldId id="348" r:id="rId3"/>
    <p:sldId id="272" r:id="rId4"/>
    <p:sldId id="369" r:id="rId5"/>
    <p:sldId id="434" r:id="rId6"/>
    <p:sldId id="435" r:id="rId7"/>
    <p:sldId id="436" r:id="rId8"/>
    <p:sldId id="437" r:id="rId9"/>
    <p:sldId id="451" r:id="rId10"/>
    <p:sldId id="458" r:id="rId11"/>
    <p:sldId id="438" r:id="rId12"/>
    <p:sldId id="468" r:id="rId13"/>
    <p:sldId id="469" r:id="rId14"/>
    <p:sldId id="470" r:id="rId15"/>
    <p:sldId id="473" r:id="rId16"/>
    <p:sldId id="474" r:id="rId17"/>
    <p:sldId id="471" r:id="rId18"/>
    <p:sldId id="472" r:id="rId19"/>
    <p:sldId id="475" r:id="rId20"/>
    <p:sldId id="477" r:id="rId21"/>
    <p:sldId id="476" r:id="rId22"/>
    <p:sldId id="478" r:id="rId23"/>
    <p:sldId id="479" r:id="rId24"/>
    <p:sldId id="467" r:id="rId25"/>
    <p:sldId id="439" r:id="rId26"/>
    <p:sldId id="447" r:id="rId27"/>
    <p:sldId id="440" r:id="rId28"/>
    <p:sldId id="449" r:id="rId29"/>
    <p:sldId id="450" r:id="rId30"/>
    <p:sldId id="441" r:id="rId31"/>
    <p:sldId id="442" r:id="rId32"/>
    <p:sldId id="452" r:id="rId33"/>
    <p:sldId id="443" r:id="rId34"/>
    <p:sldId id="444" r:id="rId35"/>
    <p:sldId id="445" r:id="rId36"/>
    <p:sldId id="446" r:id="rId37"/>
    <p:sldId id="448" r:id="rId38"/>
    <p:sldId id="453" r:id="rId39"/>
    <p:sldId id="454" r:id="rId40"/>
    <p:sldId id="455" r:id="rId41"/>
    <p:sldId id="456" r:id="rId42"/>
    <p:sldId id="460" r:id="rId43"/>
    <p:sldId id="461" r:id="rId44"/>
    <p:sldId id="462" r:id="rId45"/>
    <p:sldId id="463" r:id="rId46"/>
    <p:sldId id="464" r:id="rId47"/>
    <p:sldId id="465" r:id="rId48"/>
    <p:sldId id="466" r:id="rId49"/>
    <p:sldId id="457" r:id="rId50"/>
    <p:sldId id="459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B23C00"/>
    <a:srgbClr val="FFFF99"/>
    <a:srgbClr val="CC99FF"/>
    <a:srgbClr val="99FF66"/>
    <a:srgbClr val="6699FF"/>
    <a:srgbClr val="008000"/>
    <a:srgbClr val="B2B2B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8450" autoAdjust="0"/>
  </p:normalViewPr>
  <p:slideViewPr>
    <p:cSldViewPr>
      <p:cViewPr varScale="1">
        <p:scale>
          <a:sx n="131" d="100"/>
          <a:sy n="131" d="100"/>
        </p:scale>
        <p:origin x="180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51E4A-BF22-7547-A3CF-514369C79BB7}" type="datetimeFigureOut">
              <a:rPr lang="en-US" smtClean="0"/>
              <a:t>1/30/23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AC9F7-100A-9447-81AD-7DF9FC15F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67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x-none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altLang="x-none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x-none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713DE455-F6F3-4F4E-A0EB-B787F7D12FDB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DE455-F6F3-4F4E-A0EB-B787F7D12FDB}" type="slidenum">
              <a:rPr lang="en-US" altLang="x-none" smtClean="0"/>
              <a:pPr/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16579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47058-DDB9-094A-8FDF-05E40C18B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7F1A5-4714-0548-A0E3-2128E4FE8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5FF5F-5A3C-4A48-A60F-C04D3215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6422E-63C2-E845-840E-A77B8B0F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0E397-A34A-D04C-AB06-43EDCF8E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23DA-4674-554C-A91B-F4804C11A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4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524E1-6ABE-C74C-9300-D7BE7BE7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70F93-CF5B-1B4F-84AF-E110DE76B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EF1B3-201D-3B49-A4A7-D93C3E91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A0A94-5695-1E42-BF0F-948C5FD0D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E621F-3D9C-FC42-919D-54C91ADB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87A21-E039-AC42-9909-E4579A660C35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082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28E030-6E67-6A41-B4FA-86B7619ED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F132AA-02FD-8C4A-B632-EB36510C6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B33BC-AE34-B947-A61B-C551EBB5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00BA6-80A0-B348-846A-4C4FAED2A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B095B-8D09-494B-9499-942143F3E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E6A8-C093-C84F-8482-5134BB1D8BDB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58430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2A35-2A5B-AC49-B410-E2C974B8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AB302-8C35-1A4F-8F32-51DBB1C50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2A136-011A-B443-85DD-961B5DEC1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C7823-0C11-5541-BF16-C0927B6A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5A8AF-2654-7949-A004-F8333FC7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299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7760-75F5-3A45-A3DB-72345B68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4F346-E19E-3B4D-A48A-FF139505C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012F4-B69D-AA4A-920F-7CC4A776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371B2-26E4-854E-9E0C-A3B9EFAC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48C46-A48A-6E48-8C01-F375B231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B9DC1-1358-BC4B-B641-2C2A42F06E18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505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6893-D981-6543-82C8-CB683B31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DFE29-F7D5-D14D-86A6-8BA0C8DBD5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E8BDA-214B-BF45-827B-038B74540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BA076-5055-D549-BED1-A711BE75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745B2-6544-DD4A-94DE-9B1824F5D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C1428-0CD8-B441-BBF6-396718F4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4841-672B-DD4F-873B-241AE5DFC028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770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803A-9E44-BC43-8B4F-F914F783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73F48-12B0-D84A-897D-0BAE3BC1E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0BB12-EC44-0F47-BA6D-AA17ACAD6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6888B0-8617-AC4B-8FDA-AEE7A6F66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E5C642-92DF-0D4B-9A29-2275349F6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2735D-95B0-034C-B880-1ED66EC88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1/30/23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73BE3D-EBBC-FD4B-9890-2170DCDD4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6B64C-C97D-7D4B-A78F-3B703DCA6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FEF31-D98D-E64D-AE69-8E9E2BB968DD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6812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09B52-71C7-9A46-8CD8-D5D529FD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688EA-96D7-1D45-9CE2-3EDAC5C3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1/30/23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92195-2A9F-D54C-A2BE-EB75AC9C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4D48C-1C97-364E-BC0A-96AA30C5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5950A-5284-F14A-8929-A5FDD999DDD8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268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9BCCE9-0E43-CE43-9C05-B033C8C4C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1/30/23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F7D35-3CFD-9245-93C8-E9D11A0B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E548C-2C3A-5541-8D1D-E9ACFFFE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63D3-51DD-C944-8AEA-B749D334FBF6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391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23A7-8749-BF4C-B703-032D6794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11270-2E05-F54C-812D-F8F292CE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A72FA-D9B0-F64F-A9EC-0E0D8159C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5757B6-226D-6D4D-AD15-7AD71E45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40B89-E2FE-8449-A64A-1CCD81517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123CD-9B92-9D48-B762-C6C67B41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FE0-1B2C-0E4B-8A9D-BEB6E74EC3D9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6477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95062-2C27-F04D-A31F-0427E06A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DDFDB7-4884-8E4B-B9AB-3F795BAF6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8BBDF-7BE8-254D-8804-2106E541D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5701D-4D46-EB4A-9B22-B9FA5D5E1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EDF71-EC1F-C445-99C9-DAFDEDCC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EBE2B-3B7D-7E48-B946-AEF7FB7A1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F3A25-4381-F748-9D2C-5621C5E9A25C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5695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5594D3-FCD3-F14A-A18E-3628A9DD7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1714F-5686-5743-9023-BAEF696D2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C4FE9-ADFC-C34E-AD64-C7DCE2970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3C08C-BA72-6843-9157-774DE288B469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261C3-B075-B243-940E-515428AA7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46122-D4E5-7F4A-98E7-132D41E9E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191E7-2071-B34D-84F0-74D03C8C3C56}" type="slidenum">
              <a:rPr lang="en-US" altLang="x-none" smtClean="0"/>
              <a:pPr/>
              <a:t>‹#›</a:t>
            </a:fld>
            <a:endParaRPr lang="en-US" altLang="x-none"/>
          </a:p>
        </p:txBody>
      </p:sp>
      <p:pic>
        <p:nvPicPr>
          <p:cNvPr id="7" name="Picture 13" descr="SJSU-logo">
            <a:extLst>
              <a:ext uri="{FF2B5EF4-FFF2-40B4-BE49-F238E27FC236}">
                <a16:creationId xmlns:a16="http://schemas.microsoft.com/office/drawing/2014/main" id="{6C3FB6BB-5285-3042-A28F-C4F95B4C0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70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jsu.edu/people/robert.nicholso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izcatalogue.com/search.html" TargetMode="External"/><Relationship Id="rId2" Type="http://schemas.openxmlformats.org/officeDocument/2006/relationships/hyperlink" Target="https://datavizcatalogue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ilestone.com/pages/color-blindness-simulator-1" TargetMode="External"/><Relationship Id="rId2" Type="http://schemas.openxmlformats.org/officeDocument/2006/relationships/hyperlink" Target="https://www.color-blindness.com/coblis-color-blindness-simulato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sz="3200" dirty="0"/>
              <a:t>DATA 230</a:t>
            </a:r>
            <a:br>
              <a:rPr lang="en-US" altLang="x-none" sz="3200" dirty="0"/>
            </a:br>
            <a:r>
              <a:rPr lang="en-US" altLang="x-none" sz="3200" dirty="0"/>
              <a:t>Data Visualization</a:t>
            </a:r>
            <a:br>
              <a:rPr lang="en-US" altLang="x-none" sz="3600" dirty="0"/>
            </a:br>
            <a:r>
              <a:rPr lang="en-US" altLang="x-none" sz="2400" dirty="0"/>
              <a:t>Week 1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x-none" dirty="0"/>
              <a:t>Department of Applied Data Science</a:t>
            </a:r>
            <a:br>
              <a:rPr lang="en-US" altLang="x-none" dirty="0"/>
            </a:br>
            <a:r>
              <a:rPr lang="en-US" altLang="x-none" dirty="0"/>
              <a:t>San Jose State University</a:t>
            </a:r>
            <a:br>
              <a:rPr lang="en-US" altLang="x-none" dirty="0"/>
            </a:br>
            <a:br>
              <a:rPr lang="en-US" altLang="x-none" sz="1000" dirty="0"/>
            </a:br>
            <a:br>
              <a:rPr lang="en-US" altLang="x-none" dirty="0"/>
            </a:br>
            <a:r>
              <a:rPr lang="en-US" altLang="x-none" dirty="0"/>
              <a:t>Instructor: Robert Nicholson</a:t>
            </a:r>
          </a:p>
          <a:p>
            <a:pPr algn="ctr"/>
            <a:r>
              <a:rPr lang="en-US" altLang="x-none" dirty="0" err="1"/>
              <a:t>sjsu.edu</a:t>
            </a:r>
            <a:r>
              <a:rPr lang="en-US" altLang="x-none" dirty="0"/>
              <a:t>/people/</a:t>
            </a:r>
            <a:r>
              <a:rPr lang="en-US" altLang="x-none" dirty="0" err="1"/>
              <a:t>robert.nicholson</a:t>
            </a:r>
            <a:endParaRPr lang="en-US" altLang="x-non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/>
          <a:p>
            <a:fld id="{5A7A4AD9-282A-1D42-BDC8-5281B49D17AB}" type="slidenum">
              <a:rPr lang="en-US" altLang="x-none" smtClean="0"/>
              <a:pPr/>
              <a:t>1</a:t>
            </a:fld>
            <a:endParaRPr lang="en-US" altLang="x-non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27AC5-E438-21D5-9B10-355841D4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Class (continued)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025D7-74D2-02D7-1CB3-958C3278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10</a:t>
            </a:fld>
            <a:endParaRPr lang="en-US" altLang="x-non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08CC38-D311-9929-DCE1-4D3150C33D09}"/>
              </a:ext>
            </a:extLst>
          </p:cNvPr>
          <p:cNvSpPr txBox="1">
            <a:spLocks/>
          </p:cNvSpPr>
          <p:nvPr/>
        </p:nvSpPr>
        <p:spPr>
          <a:xfrm>
            <a:off x="628650" y="1825221"/>
            <a:ext cx="34746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Visualization tools</a:t>
            </a:r>
          </a:p>
          <a:p>
            <a:pPr lvl="1"/>
            <a:r>
              <a:rPr lang="en-US" sz="2800" dirty="0"/>
              <a:t>Microsoft Excel</a:t>
            </a:r>
          </a:p>
          <a:p>
            <a:pPr lvl="1"/>
            <a:r>
              <a:rPr lang="en-US" sz="2800" dirty="0"/>
              <a:t>Python libraries</a:t>
            </a:r>
          </a:p>
          <a:p>
            <a:pPr lvl="1"/>
            <a:r>
              <a:rPr lang="en-US" sz="2800" dirty="0"/>
              <a:t>Tableau</a:t>
            </a:r>
          </a:p>
          <a:p>
            <a:pPr lvl="1"/>
            <a:r>
              <a:rPr lang="en-US" sz="2800" dirty="0"/>
              <a:t>Splunk</a:t>
            </a:r>
          </a:p>
          <a:p>
            <a:pPr lvl="1"/>
            <a:r>
              <a:rPr lang="en-US" sz="2800" dirty="0"/>
              <a:t>Power BI (PIBX)</a:t>
            </a:r>
          </a:p>
          <a:p>
            <a:r>
              <a:rPr lang="en-US" sz="2800" dirty="0"/>
              <a:t>Standards</a:t>
            </a:r>
          </a:p>
          <a:p>
            <a:r>
              <a:rPr lang="en-US" sz="2800" dirty="0"/>
              <a:t>File Formats</a:t>
            </a:r>
          </a:p>
        </p:txBody>
      </p:sp>
    </p:spTree>
    <p:extLst>
      <p:ext uri="{BB962C8B-B14F-4D97-AF65-F5344CB8AC3E}">
        <p14:creationId xmlns:p14="http://schemas.microsoft.com/office/powerpoint/2010/main" val="3841900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45DD-EEE9-AA23-25B5-68CFF8B4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Data Visualization: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31BBC-69D3-98D4-A6E3-0503A6EDA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Communicates useful insights</a:t>
            </a:r>
          </a:p>
          <a:p>
            <a:r>
              <a:rPr lang="en-US" sz="2800" dirty="0"/>
              <a:t>Is easy to understand</a:t>
            </a:r>
          </a:p>
          <a:p>
            <a:r>
              <a:rPr lang="en-US" sz="2800" dirty="0"/>
              <a:t>Is easy to read</a:t>
            </a:r>
          </a:p>
          <a:p>
            <a:r>
              <a:rPr lang="en-US" sz="2800" dirty="0"/>
              <a:t>Is accessible</a:t>
            </a:r>
          </a:p>
          <a:p>
            <a:r>
              <a:rPr lang="en-US" sz="2800" dirty="0"/>
              <a:t>Is aesthetically pleasing</a:t>
            </a:r>
          </a:p>
          <a:p>
            <a:r>
              <a:rPr lang="en-US" sz="2800" dirty="0"/>
              <a:t>Is easy to interact with and use (good use interface)</a:t>
            </a:r>
          </a:p>
          <a:p>
            <a:r>
              <a:rPr lang="en-US" sz="2800" dirty="0"/>
              <a:t>Is unbiased (or appropriately biased)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CA573-E644-9743-EA38-C9A1BA61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20126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E291D-4974-658B-B4F4-3A5AF36DC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Chart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AE5126-043C-D004-95F6-2B01E8D35C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Good Visualization Starts with the Right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F4B2B-F449-3C6A-0E10-6043B264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23DA-4674-554C-A91B-F4804C11A2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53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9510-C460-4B60-93FF-3636CA89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CB42-47E6-F286-DE00-9F10926C4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001" y="6021353"/>
            <a:ext cx="7418032" cy="36512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Proportions – parts of a whole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90F70-E1EC-1225-AA77-2F2479CE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732A3-C340-6EEC-7B6B-5F51A28CD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30" y="1417342"/>
            <a:ext cx="57942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2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9510-C460-4B60-93FF-3636CA89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– Horizontal or Vertical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CB42-47E6-F286-DE00-9F10926C4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001" y="6021353"/>
            <a:ext cx="7418032" cy="36512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A set of discrete data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90F70-E1EC-1225-AA77-2F2479CE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8E015C-5FA2-7E62-ED60-9F656529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52" y="1417342"/>
            <a:ext cx="6006828" cy="451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4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9510-C460-4B60-93FF-3636CA89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Bar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CB42-47E6-F286-DE00-9F10926C4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001" y="6021353"/>
            <a:ext cx="7418032" cy="36512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Contributions to each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90F70-E1EC-1225-AA77-2F2479CE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15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16BBF-DF8C-3F59-8244-96FA31EF3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6" y="1417342"/>
            <a:ext cx="7725157" cy="442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51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9510-C460-4B60-93FF-3636CA89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Side-by-Side (Multiset) Bar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CB42-47E6-F286-DE00-9F10926C4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001" y="6021353"/>
            <a:ext cx="7418032" cy="36512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Comparing values in each category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90F70-E1EC-1225-AA77-2F2479CE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16</a:t>
            </a:fld>
            <a:endParaRPr lang="en-US" altLang="x-non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975EC4-B4C0-F27A-4BF9-B51B665AD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08423"/>
            <a:ext cx="8022180" cy="487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71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9510-C460-4B60-93FF-3636CA89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CB42-47E6-F286-DE00-9F10926C4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001" y="6021353"/>
            <a:ext cx="7418032" cy="36512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Trends – continuous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90F70-E1EC-1225-AA77-2F2479CE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77D37-A568-BD0C-17CF-CBFDC4A4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35" y="1325903"/>
            <a:ext cx="6132393" cy="460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91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9510-C460-4B60-93FF-3636CA89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Axis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CB42-47E6-F286-DE00-9F10926C4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001" y="6021353"/>
            <a:ext cx="7418032" cy="36512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Related data items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90F70-E1EC-1225-AA77-2F2479CE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18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CAD95-3BA1-B0F1-D65E-36054FE79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516" y="1325902"/>
            <a:ext cx="6092287" cy="457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96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9510-C460-4B60-93FF-3636CA89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CB42-47E6-F286-DE00-9F10926C4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984" y="5991226"/>
            <a:ext cx="7418032" cy="36512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Seeing trends in discrete data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90F70-E1EC-1225-AA77-2F2479CE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19</a:t>
            </a:fld>
            <a:endParaRPr lang="en-US" altLang="x-non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F618F-CAA3-B5D5-45F8-1486F9DE7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7" y="1600220"/>
            <a:ext cx="8412388" cy="368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78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903"/>
            <a:ext cx="8229600" cy="4835525"/>
          </a:xfrm>
        </p:spPr>
        <p:txBody>
          <a:bodyPr>
            <a:normAutofit/>
          </a:bodyPr>
          <a:lstStyle/>
          <a:p>
            <a:r>
              <a:rPr lang="en-US" sz="2800" dirty="0"/>
              <a:t>Office hours</a:t>
            </a:r>
          </a:p>
          <a:p>
            <a:pPr lvl="1"/>
            <a:r>
              <a:rPr lang="en-US" sz="2800" dirty="0"/>
              <a:t>Fri 2:00-4:00 pm (or by appointment) via Zoom</a:t>
            </a:r>
          </a:p>
          <a:p>
            <a:pPr lvl="1"/>
            <a:endParaRPr lang="en-US" sz="2800" dirty="0"/>
          </a:p>
          <a:p>
            <a:r>
              <a:rPr lang="en-US" sz="2800" dirty="0"/>
              <a:t>Website</a:t>
            </a:r>
          </a:p>
          <a:p>
            <a:pPr lvl="1"/>
            <a:r>
              <a:rPr lang="en-US" sz="2800" dirty="0"/>
              <a:t>Syllabus, slides, assignments, </a:t>
            </a:r>
            <a:r>
              <a:rPr lang="en-US" sz="2800" dirty="0" err="1"/>
              <a:t>etc</a:t>
            </a:r>
            <a:r>
              <a:rPr lang="en-US" sz="2800" dirty="0"/>
              <a:t>, will be posted in Canvas</a:t>
            </a:r>
          </a:p>
          <a:p>
            <a:pPr lvl="1"/>
            <a:r>
              <a:rPr lang="en-US" sz="2800" dirty="0"/>
              <a:t>Faculty webpage: </a:t>
            </a:r>
            <a:r>
              <a:rPr lang="en-US" sz="2800" dirty="0">
                <a:hlinkClick r:id="rId2"/>
              </a:rPr>
              <a:t>https://www.sjsu.edu/people/robert.nicholson/</a:t>
            </a:r>
            <a:endParaRPr lang="en-US" sz="2800" dirty="0"/>
          </a:p>
          <a:p>
            <a:pPr lvl="1"/>
            <a:endParaRPr lang="en-US" sz="2800" dirty="0"/>
          </a:p>
          <a:p>
            <a:r>
              <a:rPr lang="en-US" sz="2800" dirty="0"/>
              <a:t>Syllabus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9510-C460-4B60-93FF-3636CA89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CB42-47E6-F286-DE00-9F10926C4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984" y="5991226"/>
            <a:ext cx="7418032" cy="36512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Adds a </a:t>
            </a:r>
            <a:r>
              <a:rPr lang="en-US" u="sng" dirty="0"/>
              <a:t>dimension</a:t>
            </a:r>
            <a:r>
              <a:rPr lang="en-US" dirty="0"/>
              <a:t> to a scatterplot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90F70-E1EC-1225-AA77-2F2479CE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20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907BB-5D46-5443-F213-B09275FD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74" y="1417342"/>
            <a:ext cx="6217852" cy="437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06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9510-C460-4B60-93FF-3636CA89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CB42-47E6-F286-DE00-9F10926C4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984" y="5991226"/>
            <a:ext cx="7418032" cy="36512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Shows a running total with additions and subtractions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90F70-E1EC-1225-AA77-2F2479CE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FC0B3-6429-0CD3-618B-0D6AE6BF3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95" y="1409231"/>
            <a:ext cx="7594517" cy="420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70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9510-C460-4B60-93FF-3636CA89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Heat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CB42-47E6-F286-DE00-9F10926C4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984" y="5991226"/>
            <a:ext cx="7418032" cy="36512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Data relating to geographic regions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90F70-E1EC-1225-AA77-2F2479CE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22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D465A5-0B39-9251-B7B6-B81D540D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18" y="1310654"/>
            <a:ext cx="6378460" cy="44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42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00225-38E1-ACB1-1FCB-B1A32953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More Chart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3A43C-E66D-3AFF-5CE0-2A4242CDA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Data Visualization Catalogue</a:t>
            </a:r>
          </a:p>
          <a:p>
            <a:pPr lvl="1"/>
            <a:r>
              <a:rPr lang="en-US" sz="2500" dirty="0">
                <a:hlinkClick r:id="rId2"/>
              </a:rPr>
              <a:t>https://datavizcatalogue.com/</a:t>
            </a:r>
            <a:endParaRPr lang="en-US" sz="2500" dirty="0"/>
          </a:p>
          <a:p>
            <a:pPr lvl="1"/>
            <a:endParaRPr lang="en-US" sz="2500" dirty="0"/>
          </a:p>
          <a:p>
            <a:r>
              <a:rPr lang="en-US" sz="2800" dirty="0"/>
              <a:t>Search the Catalogue by Function</a:t>
            </a:r>
          </a:p>
          <a:p>
            <a:pPr lvl="1"/>
            <a:r>
              <a:rPr lang="en-US" sz="2500" dirty="0">
                <a:hlinkClick r:id="rId3"/>
              </a:rPr>
              <a:t>https://datavizcatalogue.com/search.html</a:t>
            </a:r>
            <a:r>
              <a:rPr lang="en-US" sz="2500" dirty="0"/>
              <a:t> 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DA395-61DE-89F4-0C2D-E913A52C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7347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39AE-F471-14E6-7F90-1E39F813BB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Bad Visualizations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302A1-2B39-0D8D-693F-EE17BC159F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Pitfalls to Avoid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48E59-4799-3140-3119-49D461912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23DA-4674-554C-A91B-F4804C11A2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42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C763F8-21F1-4DDD-2B54-858ECB9BA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513" y="1508781"/>
            <a:ext cx="6377283" cy="46341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96523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26</a:t>
            </a:fld>
            <a:endParaRPr lang="en-US" alt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0C64D-D866-BB45-FF53-CD066A425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742"/>
            <a:ext cx="9059404" cy="36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12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27</a:t>
            </a:fld>
            <a:endParaRPr lang="en-US" altLang="x-non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AD4CD-CB66-C7BE-ACE2-AD11DAA80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450" y="1600220"/>
            <a:ext cx="6085099" cy="43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51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347CEB-8F4D-AEF4-0596-F6D50917D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51" y="1767019"/>
            <a:ext cx="5852096" cy="4375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28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5CE7D4-8BBF-AA51-4868-85D92B7D2123}"/>
              </a:ext>
            </a:extLst>
          </p:cNvPr>
          <p:cNvSpPr txBox="1"/>
          <p:nvPr/>
        </p:nvSpPr>
        <p:spPr>
          <a:xfrm>
            <a:off x="3108976" y="6219172"/>
            <a:ext cx="26799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Green-Blind/Deuteranopia</a:t>
            </a:r>
          </a:p>
        </p:txBody>
      </p:sp>
    </p:spTree>
    <p:extLst>
      <p:ext uri="{BB962C8B-B14F-4D97-AF65-F5344CB8AC3E}">
        <p14:creationId xmlns:p14="http://schemas.microsoft.com/office/powerpoint/2010/main" val="1849445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E9A5F-3751-0F2B-C5B8-00AB192A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05CC7-05D1-9BC9-3D4C-4EE5C3FD5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Because a significant number of people have impair color vision, colors should not in general be used as the sole distinguishing characteristic.  Use different shades, patterns, or shapes.</a:t>
            </a:r>
          </a:p>
          <a:p>
            <a:r>
              <a:rPr lang="en-US" sz="2800" dirty="0"/>
              <a:t>To help you make good color choices, there are online tools that will allow you to simulate color vision impairment:</a:t>
            </a:r>
          </a:p>
          <a:p>
            <a:r>
              <a:rPr lang="en-US" dirty="0">
                <a:hlinkClick r:id="rId2"/>
              </a:rPr>
              <a:t>https://www.color-blindness.com/coblis-color-blindness-simulator/</a:t>
            </a:r>
            <a:endParaRPr lang="en-US" dirty="0"/>
          </a:p>
          <a:p>
            <a:r>
              <a:rPr lang="en-US" dirty="0">
                <a:hlinkClick r:id="rId3"/>
              </a:rPr>
              <a:t>https://pilestone.com/pages/color-blindness-simulator-1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1BD4-2E05-C7A2-1AF5-3D953F34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58153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Individual Overall Class Grade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342"/>
            <a:ext cx="8229600" cy="478533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50% assignments</a:t>
            </a:r>
          </a:p>
          <a:p>
            <a:pPr>
              <a:lnSpc>
                <a:spcPct val="80000"/>
              </a:lnSpc>
            </a:pPr>
            <a:r>
              <a:rPr lang="en-US" dirty="0"/>
              <a:t>20% midterm</a:t>
            </a:r>
          </a:p>
          <a:p>
            <a:pPr>
              <a:lnSpc>
                <a:spcPct val="80000"/>
              </a:lnSpc>
            </a:pPr>
            <a:r>
              <a:rPr lang="en-US" dirty="0"/>
              <a:t>30% final</a:t>
            </a:r>
          </a:p>
          <a:p>
            <a:pPr lvl="2"/>
            <a:endParaRPr lang="en-US" sz="1400" dirty="0"/>
          </a:p>
          <a:p>
            <a:r>
              <a:rPr lang="en-US" sz="2200" dirty="0"/>
              <a:t>During the semester, keep track of your progress in Canvas. </a:t>
            </a:r>
          </a:p>
          <a:p>
            <a:r>
              <a:rPr lang="en-US" sz="2200" dirty="0"/>
              <a:t>At the end of the semester, students with the median score will get the B+ grade. </a:t>
            </a:r>
          </a:p>
          <a:p>
            <a:r>
              <a:rPr lang="en-US" sz="2200" dirty="0"/>
              <a:t>Higher and lower grades will then be assigned based on</a:t>
            </a:r>
            <a:br>
              <a:rPr lang="en-US" sz="2200" dirty="0"/>
            </a:br>
            <a:r>
              <a:rPr lang="en-US" sz="2200" dirty="0"/>
              <a:t>how the scores cluster above and below the median. </a:t>
            </a:r>
            <a:r>
              <a:rPr lang="en-US" dirty="0"/>
              <a:t>Approximately one third of the class will earn higher grades, and another one third will earn lower grades. </a:t>
            </a:r>
            <a:endParaRPr lang="en-US" sz="2200" dirty="0"/>
          </a:p>
          <a:p>
            <a:r>
              <a:rPr lang="en-US" sz="2200" dirty="0"/>
              <a:t>Therefore, your final class grade will be based primarily on your performance relative to the other students in the class.</a:t>
            </a:r>
            <a:endParaRPr lang="en-US" dirty="0"/>
          </a:p>
          <a:p>
            <a:pPr marL="0" marR="0" lvl="4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1472-C459-A34F-84AF-B644A09DA17F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3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30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FD2ED-CDCF-2FE6-A8C7-3FAB1D689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79" y="1508781"/>
            <a:ext cx="7772400" cy="438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4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A7630-5671-0B5C-1DCE-B437D15B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57" y="1672227"/>
            <a:ext cx="7569993" cy="393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63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32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B5EBC-F491-9D45-32DC-D9440FB6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86" y="1332605"/>
            <a:ext cx="4896846" cy="50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71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33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CA8F2-385E-A9CB-D948-DB00FF903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83" y="1325903"/>
            <a:ext cx="7367902" cy="484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9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34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2013D-0CC3-90C9-27A7-680322E3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79" y="1508781"/>
            <a:ext cx="7234098" cy="45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05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35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3D932-6EB5-58AE-C30D-11C742D83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91" y="1508781"/>
            <a:ext cx="5932461" cy="45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68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36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C3640-A69A-4D54-C62E-B72BBDC23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47" y="1264440"/>
            <a:ext cx="5182837" cy="522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12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37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69B3A-3913-3917-228B-F6DBA2CE4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30" y="1459797"/>
            <a:ext cx="5850214" cy="487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67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38</a:t>
            </a:fld>
            <a:endParaRPr lang="en-US" altLang="x-none"/>
          </a:p>
        </p:txBody>
      </p:sp>
      <p:pic>
        <p:nvPicPr>
          <p:cNvPr id="5" name="Picture 4" descr="Screen Shot 2014-12-01 at 1.09.30 AM.png">
            <a:extLst>
              <a:ext uri="{FF2B5EF4-FFF2-40B4-BE49-F238E27FC236}">
                <a16:creationId xmlns:a16="http://schemas.microsoft.com/office/drawing/2014/main" id="{E2262AC0-D5BF-6C52-7D4F-191278C6D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51" y="1360211"/>
            <a:ext cx="7048470" cy="4537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B1605B-3D29-5E70-D6EB-02C96033C24B}"/>
              </a:ext>
            </a:extLst>
          </p:cNvPr>
          <p:cNvSpPr txBox="1"/>
          <p:nvPr/>
        </p:nvSpPr>
        <p:spPr>
          <a:xfrm>
            <a:off x="5461082" y="5910472"/>
            <a:ext cx="265173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Information Dashboard Design, 2</a:t>
            </a:r>
            <a:r>
              <a:rPr lang="en-US" sz="1200" b="1" baseline="30000" dirty="0"/>
              <a:t>nd</a:t>
            </a:r>
            <a:r>
              <a:rPr lang="en-US" sz="1200" b="1" dirty="0"/>
              <a:t> ed.</a:t>
            </a:r>
          </a:p>
          <a:p>
            <a:r>
              <a:rPr lang="en-US" sz="1200" dirty="0"/>
              <a:t>by Stephen Few</a:t>
            </a:r>
          </a:p>
          <a:p>
            <a:r>
              <a:rPr lang="en-US" sz="1200" dirty="0"/>
              <a:t>Analytics Press, 2013</a:t>
            </a:r>
          </a:p>
        </p:txBody>
      </p:sp>
    </p:spTree>
    <p:extLst>
      <p:ext uri="{BB962C8B-B14F-4D97-AF65-F5344CB8AC3E}">
        <p14:creationId xmlns:p14="http://schemas.microsoft.com/office/powerpoint/2010/main" val="2883632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39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ED58-2E08-5844-2261-27A76AA75A8F}"/>
              </a:ext>
            </a:extLst>
          </p:cNvPr>
          <p:cNvSpPr txBox="1"/>
          <p:nvPr/>
        </p:nvSpPr>
        <p:spPr>
          <a:xfrm>
            <a:off x="-369651" y="32976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 descr="Screen Shot 2014-12-01 at 1.39.54 AM.png">
            <a:extLst>
              <a:ext uri="{FF2B5EF4-FFF2-40B4-BE49-F238E27FC236}">
                <a16:creationId xmlns:a16="http://schemas.microsoft.com/office/drawing/2014/main" id="{FEF1EF21-7A75-FABA-1721-7E4B4B7E8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87" y="1276254"/>
            <a:ext cx="7040853" cy="5038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B1605B-3D29-5E70-D6EB-02C96033C24B}"/>
              </a:ext>
            </a:extLst>
          </p:cNvPr>
          <p:cNvSpPr txBox="1"/>
          <p:nvPr/>
        </p:nvSpPr>
        <p:spPr>
          <a:xfrm>
            <a:off x="5461082" y="5910472"/>
            <a:ext cx="265173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Information Dashboard Design, 2</a:t>
            </a:r>
            <a:r>
              <a:rPr lang="en-US" sz="1200" b="1" baseline="30000" dirty="0"/>
              <a:t>nd</a:t>
            </a:r>
            <a:r>
              <a:rPr lang="en-US" sz="1200" b="1" dirty="0"/>
              <a:t> ed.</a:t>
            </a:r>
          </a:p>
          <a:p>
            <a:r>
              <a:rPr lang="en-US" sz="1200" dirty="0"/>
              <a:t>by Stephen Few</a:t>
            </a:r>
          </a:p>
          <a:p>
            <a:r>
              <a:rPr lang="en-US" sz="1200" dirty="0"/>
              <a:t>Analytics Press, 2013</a:t>
            </a:r>
          </a:p>
        </p:txBody>
      </p:sp>
    </p:spTree>
    <p:extLst>
      <p:ext uri="{BB962C8B-B14F-4D97-AF65-F5344CB8AC3E}">
        <p14:creationId xmlns:p14="http://schemas.microsoft.com/office/powerpoint/2010/main" val="3532876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8780"/>
            <a:ext cx="7886700" cy="4480511"/>
          </a:xfrm>
        </p:spPr>
        <p:txBody>
          <a:bodyPr>
            <a:noAutofit/>
          </a:bodyPr>
          <a:lstStyle/>
          <a:p>
            <a:r>
              <a:rPr lang="en-US" sz="2400" b="1" dirty="0"/>
              <a:t>CLO 1: </a:t>
            </a:r>
            <a:r>
              <a:rPr lang="en-US" sz="2400" dirty="0"/>
              <a:t>Understand the conceptual, design, and cognitive basis for effective data visualizations. </a:t>
            </a:r>
          </a:p>
          <a:p>
            <a:endParaRPr lang="en-US" sz="400" b="1" dirty="0"/>
          </a:p>
          <a:p>
            <a:r>
              <a:rPr lang="en-US" sz="2400" b="1" dirty="0"/>
              <a:t>CLO 2: </a:t>
            </a:r>
            <a:r>
              <a:rPr lang="en-US" sz="2400" dirty="0"/>
              <a:t>Identify and correct interface design and user interaction issues in data visualization.</a:t>
            </a:r>
          </a:p>
          <a:p>
            <a:endParaRPr lang="en-US" sz="400" dirty="0"/>
          </a:p>
          <a:p>
            <a:r>
              <a:rPr lang="en-US" sz="2400" b="1" dirty="0"/>
              <a:t>CLO 3: </a:t>
            </a:r>
            <a:r>
              <a:rPr lang="en-US" sz="2400" dirty="0"/>
              <a:t>Be able to effectively use a range of current data analysis and presentation tools in support of objectives (2) and (3).</a:t>
            </a:r>
          </a:p>
          <a:p>
            <a:endParaRPr lang="en-US" sz="400" dirty="0"/>
          </a:p>
          <a:p>
            <a:pPr marL="0" indent="0">
              <a:buNone/>
            </a:pPr>
            <a:r>
              <a:rPr lang="en-US" sz="2400" dirty="0"/>
              <a:t>This is an introductory/survey course. We’ll cover a lot of different topics – briefly.  Depending on your background, some of the topics may be very easy for you, and some may be difficult.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67505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4F53-6E62-4633-7B26-2ED70337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Design – 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0901C-8DF0-63AA-345D-F8A0445B7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80"/>
            <a:ext cx="7886700" cy="4663389"/>
          </a:xfrm>
        </p:spPr>
        <p:txBody>
          <a:bodyPr>
            <a:normAutofit/>
          </a:bodyPr>
          <a:lstStyle/>
          <a:p>
            <a:r>
              <a:rPr lang="en-US" sz="2800" dirty="0"/>
              <a:t>Poor choice of chart type</a:t>
            </a:r>
          </a:p>
          <a:p>
            <a:r>
              <a:rPr lang="en-US" sz="2800" dirty="0"/>
              <a:t>Information overload</a:t>
            </a:r>
          </a:p>
          <a:p>
            <a:r>
              <a:rPr lang="en-US" sz="2800" dirty="0"/>
              <a:t>Misleading scale</a:t>
            </a:r>
          </a:p>
          <a:p>
            <a:r>
              <a:rPr lang="en-US" sz="2800" dirty="0"/>
              <a:t>Missing axis labels or scales</a:t>
            </a:r>
          </a:p>
          <a:p>
            <a:r>
              <a:rPr lang="en-US" sz="2800" dirty="0"/>
              <a:t>Incorrect data</a:t>
            </a:r>
          </a:p>
          <a:p>
            <a:r>
              <a:rPr lang="en-US" sz="2800" dirty="0"/>
              <a:t>Burying (not highlighting) key information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EF559-8BEA-2ACB-184B-3E563672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5315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4F53-6E62-4633-7B26-2ED70337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Design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0901C-8DF0-63AA-345D-F8A0445B7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80"/>
            <a:ext cx="7886700" cy="4663389"/>
          </a:xfrm>
        </p:spPr>
        <p:txBody>
          <a:bodyPr>
            <a:normAutofit/>
          </a:bodyPr>
          <a:lstStyle/>
          <a:p>
            <a:r>
              <a:rPr lang="en-US" sz="2800" dirty="0"/>
              <a:t>Inaccessible</a:t>
            </a:r>
          </a:p>
          <a:p>
            <a:pPr lvl="1"/>
            <a:r>
              <a:rPr lang="en-US" sz="2500" dirty="0"/>
              <a:t>Type too small</a:t>
            </a:r>
          </a:p>
          <a:p>
            <a:pPr lvl="1"/>
            <a:r>
              <a:rPr lang="en-US" sz="2500" dirty="0"/>
              <a:t>Poor color choices</a:t>
            </a:r>
          </a:p>
          <a:p>
            <a:pPr lvl="1"/>
            <a:r>
              <a:rPr lang="en-US" sz="2500" dirty="0"/>
              <a:t>Use of audio cues or messages</a:t>
            </a:r>
          </a:p>
          <a:p>
            <a:r>
              <a:rPr lang="en-US" sz="2800" dirty="0"/>
              <a:t>Meaningless (distracting) decoration &amp; visual effects</a:t>
            </a:r>
          </a:p>
          <a:p>
            <a:r>
              <a:rPr lang="en-US" sz="2800" dirty="0"/>
              <a:t>Unclear (what does the graphic represent)</a:t>
            </a:r>
          </a:p>
          <a:p>
            <a:r>
              <a:rPr lang="en-US" sz="2800" dirty="0"/>
              <a:t>Poor aesthetics (ugly!)</a:t>
            </a:r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EF559-8BEA-2ACB-184B-3E563672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77093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25A32-4C5D-67E8-C2FE-61BDDFAD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Well- Designed Control Panel?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6EE68A-496B-4B35-27E1-DC84D4C43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96" y="1393795"/>
            <a:ext cx="6675047" cy="49732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98BB-38EE-328A-6170-6B3C4732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85703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A6F3E-7A19-283F-1FAA-2AF27A29F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18" y="1325903"/>
            <a:ext cx="6949364" cy="5232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25A32-4C5D-67E8-C2FE-61BDDFAD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Well- Designed Control Panel?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98BB-38EE-328A-6170-6B3C4732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43</a:t>
            </a:fld>
            <a:endParaRPr lang="en-US" altLang="x-non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4EF5C4-15AD-24EE-9670-06BB9F112821}"/>
              </a:ext>
            </a:extLst>
          </p:cNvPr>
          <p:cNvSpPr/>
          <p:nvPr/>
        </p:nvSpPr>
        <p:spPr>
          <a:xfrm>
            <a:off x="5394951" y="4069073"/>
            <a:ext cx="1280146" cy="8229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20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14971-B4BC-F2A2-91DD-AFA68C40A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79" y="1325903"/>
            <a:ext cx="7040803" cy="5301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25A32-4C5D-67E8-C2FE-61BDDFAD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Well- Designed Control Panel?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98BB-38EE-328A-6170-6B3C4732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5568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C0ED38-9CC4-D7FC-6FFD-67EB07DD1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40" y="1285227"/>
            <a:ext cx="7132242" cy="53706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25A32-4C5D-67E8-C2FE-61BDDFAD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Well- Designed Control Panel?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98BB-38EE-328A-6170-6B3C4732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73811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6F66FE-0ABF-A57D-BCB8-442529E8F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11" y="1246934"/>
            <a:ext cx="7281971" cy="54834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25A32-4C5D-67E8-C2FE-61BDDFAD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Well- Designed Control Panel?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98BB-38EE-328A-6170-6B3C4732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86229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534EF-B46A-016B-A2EB-74660D790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11" y="1246934"/>
            <a:ext cx="7281971" cy="54834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25A32-4C5D-67E8-C2FE-61BDDFAD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Well- Designed Control Panel?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98BB-38EE-328A-6170-6B3C4732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215896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E5D2DD-E50D-0453-2EB6-5B6E3E9FC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46934"/>
            <a:ext cx="7360882" cy="5542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25A32-4C5D-67E8-C2FE-61BDDFAD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Well- Designed Control Panel?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98BB-38EE-328A-6170-6B3C4732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77083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E8967-C111-91B0-7632-871D989B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 – Due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E9FF-DC8C-8807-7850-F39256967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8015"/>
            <a:ext cx="78867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You’ll submit a document in PDF form for this assignment. </a:t>
            </a:r>
          </a:p>
          <a:p>
            <a:pPr lvl="0"/>
            <a:r>
              <a:rPr lang="en-US" sz="2800" dirty="0"/>
              <a:t>On the web, find examples of five </a:t>
            </a:r>
            <a:r>
              <a:rPr lang="en-US" sz="2800" u="sng" dirty="0"/>
              <a:t>different</a:t>
            </a:r>
            <a:r>
              <a:rPr lang="en-US" sz="2800" dirty="0"/>
              <a:t> data visualization problems.  (Exactly five – no more, no less.)</a:t>
            </a:r>
          </a:p>
          <a:p>
            <a:pPr lvl="0"/>
            <a:r>
              <a:rPr lang="en-US" sz="2800" dirty="0"/>
              <a:t>Paste a screenshot of each into your document. </a:t>
            </a:r>
          </a:p>
          <a:p>
            <a:pPr lvl="0"/>
            <a:r>
              <a:rPr lang="en-US" sz="2800" dirty="0"/>
              <a:t>Based on the flaws discussed in class, identify the type of visualization problem that each illustrates.</a:t>
            </a:r>
          </a:p>
          <a:p>
            <a:pPr lvl="0"/>
            <a:r>
              <a:rPr lang="en-US" sz="2800" dirty="0"/>
              <a:t>Describe what you would do differently to fix the problem.  You are welcome to create a graphic that shows how you would fix the problem, but that’s not necessary – a text description is fine.</a:t>
            </a:r>
          </a:p>
          <a:p>
            <a:pPr lvl="0"/>
            <a:r>
              <a:rPr lang="en-US" sz="2800" dirty="0"/>
              <a:t>Submit to Canvas as “Lastname-Assignment-1.pdf”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FC778-7EF6-82E5-CA81-1099E5CC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01736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F61C-6A86-BE4A-8671-3030F0F7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F0A-1B35-3946-94A6-A1ABF527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4987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100" u="sng" dirty="0"/>
              <a:t>Understanding</a:t>
            </a:r>
          </a:p>
          <a:p>
            <a:r>
              <a:rPr lang="en-US" sz="3100" dirty="0"/>
              <a:t>Understanding and exploring the data</a:t>
            </a:r>
            <a:endParaRPr lang="en-US" sz="2800" dirty="0"/>
          </a:p>
          <a:p>
            <a:r>
              <a:rPr lang="en-US" sz="3100" dirty="0"/>
              <a:t>Humans are incredibly good at recognizing visual patterns</a:t>
            </a:r>
          </a:p>
          <a:p>
            <a:r>
              <a:rPr lang="en-US" sz="3100" dirty="0"/>
              <a:t>Often a good first step before starting analysis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0462F-39E2-AA42-9115-6E6F2716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88791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464D-B401-D01A-E80E-20C2FC1E9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 – “permission to cheat”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1D825-FACC-F219-E3E1-B5117D178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481481"/>
          </a:xfrm>
        </p:spPr>
        <p:txBody>
          <a:bodyPr>
            <a:normAutofit/>
          </a:bodyPr>
          <a:lstStyle/>
          <a:p>
            <a:r>
              <a:rPr lang="en-US" sz="2800" dirty="0"/>
              <a:t>You’ll find a lot of websites with examples of bad visualizations.  You are welcome to use those for your assignment.  (That’s where most of my examples came from – don’t use the same images!)</a:t>
            </a:r>
          </a:p>
          <a:p>
            <a:r>
              <a:rPr lang="en-US" sz="2800" dirty="0"/>
              <a:t>Just be sure to identify the problem based in the things I’ve just discussed, and explain how you would fix it.</a:t>
            </a:r>
          </a:p>
          <a:p>
            <a:r>
              <a:rPr lang="en-US" sz="2800" dirty="0"/>
              <a:t>Of course, it might be fun to actually look at some business and science sites to see if you can find some bad examples on your own.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7B1A6-FBA9-0408-CDF1-D13DBC529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50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4026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F61C-6A86-BE4A-8671-3030F0F7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F0A-1B35-3946-94A6-A1ABF527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4987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100" u="sng" dirty="0"/>
              <a:t>Presenting</a:t>
            </a:r>
          </a:p>
          <a:p>
            <a:r>
              <a:rPr lang="en-US" sz="3100" dirty="0"/>
              <a:t>Presenting and explaining conclusions is a </a:t>
            </a:r>
            <a:r>
              <a:rPr lang="en-US" sz="3100" u="sng" dirty="0"/>
              <a:t>big part</a:t>
            </a:r>
            <a:r>
              <a:rPr lang="en-US" sz="3100" dirty="0"/>
              <a:t> of the data analyst’s job</a:t>
            </a:r>
            <a:endParaRPr lang="en-US" sz="2800" dirty="0"/>
          </a:p>
          <a:p>
            <a:r>
              <a:rPr lang="en-US" sz="3100" dirty="0"/>
              <a:t>Visualization is an effective tool for communicating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0462F-39E2-AA42-9115-6E6F2716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3390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F61C-6A86-BE4A-8671-3030F0F7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F0A-1B35-3946-94A6-A1ABF527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4987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100" u="sng" dirty="0"/>
              <a:t>Persuading</a:t>
            </a:r>
          </a:p>
          <a:p>
            <a:r>
              <a:rPr lang="en-US" sz="3100" dirty="0"/>
              <a:t>Sometimes a data scientist’s role is persuading, or helping to persuade</a:t>
            </a:r>
            <a:endParaRPr lang="en-US" sz="2800" dirty="0"/>
          </a:p>
          <a:p>
            <a:r>
              <a:rPr lang="en-US" sz="3100" dirty="0"/>
              <a:t>Humans react differently to visual information; it can have much greater psychological impact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0462F-39E2-AA42-9115-6E6F2716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5229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F61C-6A86-BE4A-8671-3030F0F7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F0A-1B35-3946-94A6-A1ABF527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4987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100" u="sng" dirty="0"/>
              <a:t>Interacting</a:t>
            </a:r>
          </a:p>
          <a:p>
            <a:r>
              <a:rPr lang="en-US" sz="3100" dirty="0"/>
              <a:t>Interactive visualization tools can support “discovery” and “what-if” explorations</a:t>
            </a:r>
          </a:p>
          <a:p>
            <a:r>
              <a:rPr lang="en-US" sz="3100" dirty="0"/>
              <a:t>Interaction can be a more effective way to absorb information</a:t>
            </a:r>
            <a:endParaRPr lang="en-US" sz="2800" dirty="0"/>
          </a:p>
          <a:p>
            <a:r>
              <a:rPr lang="en-US" sz="3100" dirty="0"/>
              <a:t>Interactive tools can support decision making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0462F-39E2-AA42-9115-6E6F2716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7843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27AC5-E438-21D5-9B10-355841D4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43F9A-FC64-4E53-86F5-8A95242C0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7692349" cy="4351338"/>
          </a:xfrm>
        </p:spPr>
        <p:txBody>
          <a:bodyPr>
            <a:noAutofit/>
          </a:bodyPr>
          <a:lstStyle/>
          <a:p>
            <a:r>
              <a:rPr lang="en-US" sz="2800" dirty="0"/>
              <a:t>Good and Bad visualization</a:t>
            </a:r>
          </a:p>
          <a:p>
            <a:r>
              <a:rPr lang="en-US" sz="2800" dirty="0"/>
              <a:t>Types of data visualization </a:t>
            </a:r>
          </a:p>
          <a:p>
            <a:r>
              <a:rPr lang="en-US" sz="2800" dirty="0"/>
              <a:t>Preparing data for visualization</a:t>
            </a:r>
          </a:p>
          <a:p>
            <a:r>
              <a:rPr lang="en-US" sz="2800" dirty="0"/>
              <a:t>Visual storytelling</a:t>
            </a:r>
          </a:p>
          <a:p>
            <a:r>
              <a:rPr lang="en-US" sz="2800" dirty="0"/>
              <a:t>Psychological principles</a:t>
            </a:r>
          </a:p>
          <a:p>
            <a:r>
              <a:rPr lang="en-US" sz="2800" dirty="0"/>
              <a:t>Accessibility</a:t>
            </a:r>
          </a:p>
          <a:p>
            <a:r>
              <a:rPr lang="en-US" sz="2800" dirty="0"/>
              <a:t>Dashboards &amp; interaction</a:t>
            </a:r>
          </a:p>
          <a:p>
            <a:r>
              <a:rPr lang="en-US" sz="2800" dirty="0"/>
              <a:t>UI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025D7-74D2-02D7-1CB3-958C3278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11323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26024</TotalTime>
  <Words>1154</Words>
  <Application>Microsoft Macintosh PowerPoint</Application>
  <PresentationFormat>On-screen Show (4:3)</PresentationFormat>
  <Paragraphs>213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DATA 230 Data Visualization Week 1</vt:lpstr>
      <vt:lpstr>Basic Info</vt:lpstr>
      <vt:lpstr>Your Individual Overall Class Grade</vt:lpstr>
      <vt:lpstr>Course Learning Outcomes</vt:lpstr>
      <vt:lpstr>Why Data Visualization?</vt:lpstr>
      <vt:lpstr>Why Data Visualization?</vt:lpstr>
      <vt:lpstr>Why Data Visualization?</vt:lpstr>
      <vt:lpstr>Why Data Visualization?</vt:lpstr>
      <vt:lpstr>In This Class</vt:lpstr>
      <vt:lpstr>In This Class (continued)</vt:lpstr>
      <vt:lpstr>Good Data Visualization:</vt:lpstr>
      <vt:lpstr>Chart Types</vt:lpstr>
      <vt:lpstr>Pie Chart</vt:lpstr>
      <vt:lpstr>Bar Chart – Horizontal or Vertical</vt:lpstr>
      <vt:lpstr>Stacked Bar Chart</vt:lpstr>
      <vt:lpstr>Side-by-Side (Multiset) Bar Chart</vt:lpstr>
      <vt:lpstr>Line Chart</vt:lpstr>
      <vt:lpstr>Dual Axis Chart</vt:lpstr>
      <vt:lpstr>Scatterplot</vt:lpstr>
      <vt:lpstr>Bubble Chart</vt:lpstr>
      <vt:lpstr>Waterfall</vt:lpstr>
      <vt:lpstr>Geographic Heat Map</vt:lpstr>
      <vt:lpstr>Many More Chart Types</vt:lpstr>
      <vt:lpstr>Bad Visualizations</vt:lpstr>
      <vt:lpstr>A Few Bad Visualizations</vt:lpstr>
      <vt:lpstr>A Few Bad Visualizations</vt:lpstr>
      <vt:lpstr>A Few Bad Visualizations</vt:lpstr>
      <vt:lpstr>A Few Bad Visualizations</vt:lpstr>
      <vt:lpstr>Use of Color</vt:lpstr>
      <vt:lpstr>A Few Bad Visualizations</vt:lpstr>
      <vt:lpstr>A Few Bad Visualizations</vt:lpstr>
      <vt:lpstr>A Few Bad Visualizations</vt:lpstr>
      <vt:lpstr>A Few Bad Visualizations</vt:lpstr>
      <vt:lpstr>A Few Bad Visualizations</vt:lpstr>
      <vt:lpstr>A Few Bad Visualizations</vt:lpstr>
      <vt:lpstr>A Few Bad Visualizations</vt:lpstr>
      <vt:lpstr>A Few Bad Visualizations</vt:lpstr>
      <vt:lpstr>A Few Bad Visualizations</vt:lpstr>
      <vt:lpstr>A Few Bad Visualizations</vt:lpstr>
      <vt:lpstr>Bad Design – Common Problems</vt:lpstr>
      <vt:lpstr>Bad Design (continued)</vt:lpstr>
      <vt:lpstr>A Well- Designed Control Panel?</vt:lpstr>
      <vt:lpstr>A Well- Designed Control Panel?</vt:lpstr>
      <vt:lpstr>A Well- Designed Control Panel?</vt:lpstr>
      <vt:lpstr>A Well- Designed Control Panel?</vt:lpstr>
      <vt:lpstr>A Well- Designed Control Panel?</vt:lpstr>
      <vt:lpstr>A Well- Designed Control Panel?</vt:lpstr>
      <vt:lpstr>A Well- Designed Control Panel?</vt:lpstr>
      <vt:lpstr>Assignment 1 – Due Next Week</vt:lpstr>
      <vt:lpstr>Assignment 1 – “permission to cheat”</vt:lpstr>
    </vt:vector>
  </TitlesOfParts>
  <Company>Apropos Logic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151: Object-Oriented Design</dc:title>
  <dc:creator>Ronald Mak</dc:creator>
  <cp:lastModifiedBy>Robert Nicholson</cp:lastModifiedBy>
  <cp:revision>332</cp:revision>
  <dcterms:created xsi:type="dcterms:W3CDTF">2008-01-12T03:52:55Z</dcterms:created>
  <dcterms:modified xsi:type="dcterms:W3CDTF">2023-01-30T20:20:19Z</dcterms:modified>
</cp:coreProperties>
</file>